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6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04739-1999-42AE-98EE-27310C769891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40140-5704-442E-92BE-38B88082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02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40140-5704-442E-92BE-38B88082F9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5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FA22DD-ADA0-49CC-9C25-387B605D2BA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321947-2F15-4223-8347-ED5019C7D1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almbeachstate.ed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cj.ed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dc.edu/main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03201"/>
            <a:ext cx="5829300" cy="1960033"/>
          </a:xfrm>
        </p:spPr>
        <p:txBody>
          <a:bodyPr/>
          <a:lstStyle/>
          <a:p>
            <a:r>
              <a:rPr lang="en-US" dirty="0" smtClean="0"/>
              <a:t>Palm beach state college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5950" y="2601992"/>
            <a:ext cx="436245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Location:</a:t>
            </a:r>
            <a:r>
              <a:rPr lang="en-US" sz="1400" dirty="0" smtClean="0">
                <a:solidFill>
                  <a:schemeClr val="tx2"/>
                </a:solidFill>
              </a:rPr>
              <a:t>    </a:t>
            </a:r>
            <a:r>
              <a:rPr lang="en-US" sz="1400" dirty="0" smtClean="0"/>
              <a:t>4200 Congress Avenue Lake Worth, FL  33461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Website:</a:t>
            </a:r>
            <a:r>
              <a:rPr lang="en-US" sz="1400" dirty="0" smtClean="0"/>
              <a:t>      </a:t>
            </a:r>
            <a:r>
              <a:rPr lang="en-US" sz="1400" dirty="0" smtClean="0">
                <a:solidFill>
                  <a:srgbClr val="0070C0"/>
                </a:solidFill>
                <a:hlinkClick r:id="rId2"/>
              </a:rPr>
              <a:t>http://www.palmbeachstate.edu/</a:t>
            </a:r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Application deadline: </a:t>
            </a:r>
            <a:r>
              <a:rPr lang="en-US" sz="1400" dirty="0" smtClean="0"/>
              <a:t>August 23, 2013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Degrees offered: </a:t>
            </a:r>
            <a:r>
              <a:rPr lang="en-US" sz="1400" dirty="0" smtClean="0"/>
              <a:t>Certificate, Associates, Bachelors.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My Degree: </a:t>
            </a:r>
            <a:r>
              <a:rPr lang="en-US" sz="1400" dirty="0" smtClean="0"/>
              <a:t>Associates of Dental assistance.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Student Facility Ratio: </a:t>
            </a:r>
            <a:r>
              <a:rPr lang="en-US" sz="1400" dirty="0" smtClean="0"/>
              <a:t>17:1</a:t>
            </a:r>
          </a:p>
          <a:p>
            <a:pPr lvl="0"/>
            <a:r>
              <a:rPr lang="en-US" sz="1400" dirty="0">
                <a:solidFill>
                  <a:schemeClr val="accent1"/>
                </a:solidFill>
              </a:rPr>
              <a:t>Total undergrad student </a:t>
            </a:r>
            <a:r>
              <a:rPr lang="en-US" sz="1400" dirty="0" smtClean="0">
                <a:solidFill>
                  <a:schemeClr val="accent1"/>
                </a:solidFill>
              </a:rPr>
              <a:t>enrollment: </a:t>
            </a:r>
            <a:r>
              <a:rPr lang="en-US" sz="1400" dirty="0" smtClean="0"/>
              <a:t>29,974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Type of </a:t>
            </a:r>
            <a:r>
              <a:rPr lang="en-US" sz="1400" dirty="0" smtClean="0">
                <a:solidFill>
                  <a:schemeClr val="accent1"/>
                </a:solidFill>
              </a:rPr>
              <a:t>College: </a:t>
            </a:r>
            <a:r>
              <a:rPr lang="en-US" sz="1400" dirty="0" smtClean="0"/>
              <a:t>Large</a:t>
            </a:r>
          </a:p>
          <a:p>
            <a:pPr lvl="0"/>
            <a:r>
              <a:rPr lang="en-US" sz="1400" dirty="0">
                <a:solidFill>
                  <a:schemeClr val="accent1"/>
                </a:solidFill>
              </a:rPr>
              <a:t>On Campus Housing Facilities and Housing </a:t>
            </a:r>
            <a:r>
              <a:rPr lang="en-US" sz="1400" dirty="0" smtClean="0">
                <a:solidFill>
                  <a:schemeClr val="accent1"/>
                </a:solidFill>
              </a:rPr>
              <a:t>Policy: </a:t>
            </a:r>
            <a:r>
              <a:rPr lang="en-US" sz="1400" dirty="0" smtClean="0"/>
              <a:t>None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Types of Activities on </a:t>
            </a:r>
            <a:r>
              <a:rPr lang="en-US" sz="1400" dirty="0" smtClean="0">
                <a:solidFill>
                  <a:schemeClr val="accent1"/>
                </a:solidFill>
              </a:rPr>
              <a:t>campus: </a:t>
            </a:r>
            <a:r>
              <a:rPr lang="en-US" sz="1400" dirty="0" smtClean="0"/>
              <a:t>Musical , Performance.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Greek Life? </a:t>
            </a:r>
            <a:r>
              <a:rPr lang="en-US" sz="1400" dirty="0" smtClean="0"/>
              <a:t>No</a:t>
            </a:r>
          </a:p>
          <a:p>
            <a:pPr lvl="0"/>
            <a:r>
              <a:rPr lang="en-US" sz="1400" dirty="0" smtClean="0">
                <a:solidFill>
                  <a:schemeClr val="accent1"/>
                </a:solidFill>
              </a:rPr>
              <a:t>Athletics: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smtClean="0"/>
              <a:t>Baseball, basketball, volleyball, etc.</a:t>
            </a:r>
          </a:p>
          <a:p>
            <a:pPr lvl="0"/>
            <a:r>
              <a:rPr lang="en-US" sz="1400" dirty="0" smtClean="0">
                <a:solidFill>
                  <a:schemeClr val="accent1"/>
                </a:solidFill>
              </a:rPr>
              <a:t>Application requirements: </a:t>
            </a:r>
            <a:r>
              <a:rPr lang="en-US" sz="1400" dirty="0" smtClean="0"/>
              <a:t>Open Admission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0"/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04800"/>
            <a:ext cx="1471613" cy="179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85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380" y="2514600"/>
            <a:ext cx="55245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Payments:                      on campus	       off campus             home</a:t>
            </a:r>
            <a:endParaRPr lang="en-US" sz="1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Tuition and fees	$2,948</a:t>
            </a:r>
            <a:r>
              <a:rPr lang="en-US" sz="1400" dirty="0" smtClean="0">
                <a:solidFill>
                  <a:schemeClr val="tx2"/>
                </a:solidFill>
              </a:rPr>
              <a:t>	        </a:t>
            </a:r>
            <a:r>
              <a:rPr lang="en-US" sz="1400" dirty="0" smtClean="0"/>
              <a:t>$2,948                 $2,948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Room and board             ----                $5,200                 $3,160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Books and supplies	$1,000	        $1,000                 $1,000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Estimated personal expenses ---        $800	       $400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Transportation expenses ---               $928	       $928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Estimated Total	$3,948	        $10,876	        $8,436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400" dirty="0"/>
              <a:t>Final Aid </a:t>
            </a:r>
            <a:r>
              <a:rPr lang="en-US" sz="1400" dirty="0" smtClean="0"/>
              <a:t>Distribution N/A                  </a:t>
            </a:r>
            <a:r>
              <a:rPr lang="en-US" sz="1400" dirty="0" err="1" smtClean="0"/>
              <a:t>N/A</a:t>
            </a:r>
            <a:r>
              <a:rPr lang="en-US" sz="1400" dirty="0" smtClean="0"/>
              <a:t>                       </a:t>
            </a:r>
            <a:r>
              <a:rPr lang="en-US" sz="1400" dirty="0" err="1" smtClean="0"/>
              <a:t>N/A</a:t>
            </a:r>
            <a:endParaRPr lang="en-US" sz="1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/>
              <a:t>Financial Aid </a:t>
            </a:r>
            <a:r>
              <a:rPr lang="en-US" sz="1400" dirty="0" smtClean="0"/>
              <a:t>Stats      N/A                  </a:t>
            </a:r>
            <a:r>
              <a:rPr lang="en-US" sz="1400" dirty="0" err="1" smtClean="0"/>
              <a:t>N/A</a:t>
            </a:r>
            <a:r>
              <a:rPr lang="en-US" sz="1400" dirty="0" smtClean="0"/>
              <a:t>                        </a:t>
            </a:r>
            <a:r>
              <a:rPr lang="en-US" sz="1400" dirty="0" err="1" smtClean="0"/>
              <a:t>N/A</a:t>
            </a:r>
            <a:endParaRPr lang="en-US" sz="1400" dirty="0" smtClean="0"/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400" dirty="0"/>
              <a:t>Scholarships </a:t>
            </a:r>
            <a:r>
              <a:rPr lang="en-US" sz="1400" dirty="0" smtClean="0"/>
              <a:t>awarded: Girls/boys basketball, softball, baseball, volleyball. </a:t>
            </a:r>
            <a:endParaRPr lang="en-US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450" y="101600"/>
            <a:ext cx="4038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Payment info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scstudents\AppData\Local\Microsoft\Windows\Temporary Internet Files\Content.IE5\BFCBK7UT\MC90044131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1600"/>
            <a:ext cx="1485900" cy="26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8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32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Florida</a:t>
            </a:r>
            <a:r>
              <a:rPr lang="en-US" sz="3000" dirty="0"/>
              <a:t> State College </a:t>
            </a:r>
          </a:p>
        </p:txBody>
      </p:sp>
      <p:pic>
        <p:nvPicPr>
          <p:cNvPr id="2050" name="Picture 2" descr="http://boomerserviceinfo.com/wp-content/uploads/2010/08/FCCJna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365760"/>
            <a:ext cx="1047404" cy="151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4500" y="1124374"/>
            <a:ext cx="434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dirty="0" smtClean="0">
                <a:solidFill>
                  <a:schemeClr val="accent1"/>
                </a:solidFill>
              </a:rPr>
              <a:t>Location:</a:t>
            </a:r>
            <a:r>
              <a:rPr lang="en-US" sz="1400" dirty="0"/>
              <a:t> 501 West State </a:t>
            </a:r>
            <a:r>
              <a:rPr lang="en-US" sz="1400" dirty="0" smtClean="0"/>
              <a:t>Street Jacksonville, FL</a:t>
            </a:r>
            <a:r>
              <a:rPr lang="en-US" sz="1400" dirty="0"/>
              <a:t>  32202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Website: </a:t>
            </a:r>
            <a:r>
              <a:rPr lang="en-US" sz="1400" dirty="0">
                <a:hlinkClick r:id="rId3"/>
              </a:rPr>
              <a:t>www.fscj.edu</a:t>
            </a:r>
            <a:endParaRPr lang="en-US" sz="1400" dirty="0" smtClean="0">
              <a:solidFill>
                <a:schemeClr val="accent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Application deadline: </a:t>
            </a:r>
            <a:r>
              <a:rPr lang="en-US" sz="1400" dirty="0"/>
              <a:t>No Regular Application Deadline</a:t>
            </a:r>
            <a:endParaRPr lang="en-US" sz="1400" dirty="0" smtClean="0">
              <a:solidFill>
                <a:schemeClr val="accent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Degrees offered: </a:t>
            </a:r>
            <a:r>
              <a:rPr lang="en-US" sz="1400" dirty="0" smtClean="0"/>
              <a:t>Certificate, Diploma, Associate, </a:t>
            </a:r>
            <a:r>
              <a:rPr lang="en-US" sz="1400" dirty="0"/>
              <a:t>Bachelor's</a:t>
            </a:r>
            <a:endParaRPr lang="en-US" sz="1400" dirty="0" smtClean="0">
              <a:solidFill>
                <a:schemeClr val="accent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My degree: </a:t>
            </a:r>
            <a:r>
              <a:rPr lang="en-US" sz="1400" dirty="0"/>
              <a:t>Associates of Dental assistance.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Student </a:t>
            </a:r>
            <a:r>
              <a:rPr lang="en-US" sz="1400" dirty="0">
                <a:solidFill>
                  <a:schemeClr val="accent1"/>
                </a:solidFill>
              </a:rPr>
              <a:t>Facility Ratio</a:t>
            </a:r>
            <a:r>
              <a:rPr lang="en-US" sz="1400" dirty="0" smtClean="0">
                <a:solidFill>
                  <a:schemeClr val="accent1"/>
                </a:solidFill>
              </a:rPr>
              <a:t>: </a:t>
            </a:r>
            <a:r>
              <a:rPr lang="en-US" sz="1400" dirty="0" smtClean="0"/>
              <a:t>N/A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Total undergrad student enrollment</a:t>
            </a:r>
            <a:r>
              <a:rPr lang="en-US" sz="1400" dirty="0" smtClean="0">
                <a:solidFill>
                  <a:schemeClr val="accent1"/>
                </a:solidFill>
              </a:rPr>
              <a:t>: </a:t>
            </a:r>
            <a:r>
              <a:rPr lang="en-US" sz="1400" b="1" dirty="0"/>
              <a:t>30,053</a:t>
            </a:r>
            <a:endParaRPr lang="en-US" sz="1400" dirty="0" smtClean="0">
              <a:solidFill>
                <a:schemeClr val="accent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Type </a:t>
            </a:r>
            <a:r>
              <a:rPr lang="en-US" sz="1400" dirty="0">
                <a:solidFill>
                  <a:schemeClr val="accent1"/>
                </a:solidFill>
              </a:rPr>
              <a:t>of College: </a:t>
            </a:r>
            <a:r>
              <a:rPr lang="en-US" sz="1400" dirty="0" smtClean="0"/>
              <a:t>Large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On Campus Housing Facilities and Housing Policy</a:t>
            </a:r>
            <a:r>
              <a:rPr lang="en-US" sz="1400" dirty="0" smtClean="0">
                <a:solidFill>
                  <a:schemeClr val="accent1"/>
                </a:solidFill>
              </a:rPr>
              <a:t>: </a:t>
            </a:r>
            <a:r>
              <a:rPr lang="en-US" sz="1400" dirty="0" smtClean="0"/>
              <a:t>N/A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Types </a:t>
            </a:r>
            <a:r>
              <a:rPr lang="en-US" sz="1400" dirty="0">
                <a:solidFill>
                  <a:schemeClr val="accent1"/>
                </a:solidFill>
              </a:rPr>
              <a:t>of Activities on campus: </a:t>
            </a:r>
            <a:r>
              <a:rPr lang="en-US" sz="1400" dirty="0"/>
              <a:t>Musical , Performance.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Greek </a:t>
            </a:r>
            <a:r>
              <a:rPr lang="en-US" sz="1400" dirty="0">
                <a:solidFill>
                  <a:schemeClr val="accent1"/>
                </a:solidFill>
              </a:rPr>
              <a:t>Life? </a:t>
            </a:r>
            <a:r>
              <a:rPr lang="en-US" sz="1400" dirty="0" smtClean="0"/>
              <a:t>No.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Athletics</a:t>
            </a:r>
            <a:r>
              <a:rPr lang="en-US" sz="1400" dirty="0" smtClean="0">
                <a:solidFill>
                  <a:schemeClr val="accent1"/>
                </a:solidFill>
              </a:rPr>
              <a:t>: </a:t>
            </a:r>
            <a:r>
              <a:rPr lang="en-US" sz="1400" dirty="0" smtClean="0"/>
              <a:t>Badminton, basketball, volleyball, cheer, etc.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Application requirements</a:t>
            </a:r>
            <a:r>
              <a:rPr lang="en-US" sz="1400" dirty="0" smtClean="0">
                <a:solidFill>
                  <a:schemeClr val="accent1"/>
                </a:solidFill>
              </a:rPr>
              <a:t>: </a:t>
            </a:r>
            <a:r>
              <a:rPr lang="en-US" sz="1400" dirty="0" smtClean="0"/>
              <a:t>Open admission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9234"/>
              </p:ext>
            </p:extLst>
          </p:nvPr>
        </p:nvGraphicFramePr>
        <p:xfrm>
          <a:off x="228600" y="1143000"/>
          <a:ext cx="4936589" cy="7868211"/>
        </p:xfrm>
        <a:graphic>
          <a:graphicData uri="http://schemas.openxmlformats.org/drawingml/2006/table">
            <a:tbl>
              <a:tblPr/>
              <a:tblGrid>
                <a:gridCol w="2064392"/>
                <a:gridCol w="957399"/>
                <a:gridCol w="957399"/>
                <a:gridCol w="957399"/>
              </a:tblGrid>
              <a:tr h="142180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dirty="0" smtClean="0">
                          <a:effectLst/>
                          <a:latin typeface="museoFive"/>
                        </a:rPr>
                        <a:t>Payments:</a:t>
                      </a:r>
                      <a:endParaRPr lang="en-US" sz="1400" b="0" i="0" dirty="0">
                        <a:effectLst/>
                        <a:latin typeface="museoFive"/>
                      </a:endParaRPr>
                    </a:p>
                  </a:txBody>
                  <a:tcPr marL="71438" marR="142875" marT="76200" marB="127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dirty="0" smtClean="0">
                          <a:effectLst/>
                          <a:latin typeface="museoFive"/>
                        </a:rPr>
                        <a:t>On</a:t>
                      </a:r>
                      <a:r>
                        <a:rPr lang="en-US" sz="1400" b="0" i="0" baseline="0" dirty="0" smtClean="0">
                          <a:effectLst/>
                          <a:latin typeface="museoFive"/>
                        </a:rPr>
                        <a:t> </a:t>
                      </a:r>
                      <a:r>
                        <a:rPr lang="en-US" sz="1400" b="0" i="0" dirty="0" smtClean="0">
                          <a:effectLst/>
                          <a:latin typeface="museoFive"/>
                        </a:rPr>
                        <a:t>Campus</a:t>
                      </a:r>
                      <a:endParaRPr lang="en-US" sz="1400" b="0" i="0" dirty="0">
                        <a:effectLst/>
                        <a:latin typeface="museoFive"/>
                      </a:endParaRPr>
                    </a:p>
                  </a:txBody>
                  <a:tcPr marL="71438" marR="142875" marT="76200" marB="127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dirty="0" smtClean="0">
                          <a:effectLst/>
                          <a:latin typeface="museoFive"/>
                        </a:rPr>
                        <a:t>Off Campus</a:t>
                      </a:r>
                      <a:endParaRPr lang="en-US" sz="1400" b="0" i="0" dirty="0">
                        <a:effectLst/>
                        <a:latin typeface="museoFive"/>
                      </a:endParaRPr>
                    </a:p>
                  </a:txBody>
                  <a:tcPr marL="71438" marR="142875" marT="76200" marB="127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At</a:t>
                      </a:r>
                      <a:r>
                        <a:rPr lang="en-US" sz="1400" baseline="0" dirty="0" smtClean="0"/>
                        <a:t> Home</a:t>
                      </a:r>
                      <a:endParaRPr lang="en-US" sz="1400" dirty="0"/>
                    </a:p>
                  </a:txBody>
                  <a:tcPr marL="68580" marR="68580" marT="60960" marB="60960">
                    <a:lnL>
                      <a:noFill/>
                    </a:lnL>
                  </a:tcPr>
                </a:tc>
              </a:tr>
              <a:tr h="9855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effectLst/>
                          <a:latin typeface="arial"/>
                        </a:rPr>
                        <a:t>Tuition and fees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$3,079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$3,079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$3,079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9855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effectLst/>
                          <a:latin typeface="arial"/>
                        </a:rPr>
                        <a:t>Room and board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--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$6,868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$1,637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9855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effectLst/>
                          <a:latin typeface="arial"/>
                        </a:rPr>
                        <a:t>Books and supplies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$900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$900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$900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13512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effectLst/>
                          <a:latin typeface="arial"/>
                        </a:rPr>
                        <a:t>Estimated personal expenses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--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$812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$812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15304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effectLst/>
                          <a:latin typeface="arial"/>
                        </a:rPr>
                        <a:t>Transportation expenses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--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$1,110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$1,110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9855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1">
                          <a:effectLst/>
                          <a:latin typeface="inherit"/>
                        </a:rPr>
                        <a:t>Estimated Total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>
                          <a:effectLst/>
                          <a:latin typeface="inherit"/>
                        </a:rPr>
                        <a:t>$3,979</a:t>
                      </a:r>
                      <a:endParaRPr lang="en-US" sz="1400" b="1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>
                          <a:effectLst/>
                          <a:latin typeface="inherit"/>
                        </a:rPr>
                        <a:t>$12,769</a:t>
                      </a:r>
                      <a:endParaRPr lang="en-US" sz="1400" b="1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dirty="0">
                          <a:effectLst/>
                          <a:latin typeface="inherit"/>
                        </a:rPr>
                        <a:t>$7,538</a:t>
                      </a:r>
                      <a:endParaRPr lang="en-US" sz="1400" b="1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609600" y="0"/>
            <a:ext cx="800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Payment info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5" name="Picture 1" descr="C:\Users\scstudents\AppData\Local\Microsoft\Windows\Temporary Internet Files\Content.IE5\BFCBK7UT\MC9003841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339" y="1295400"/>
            <a:ext cx="971550" cy="312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cstudents\AppData\Local\Microsoft\Windows\Temporary Internet Files\Content.IE5\530T5IG8\MP90042264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259" y="4648200"/>
            <a:ext cx="1091711" cy="290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18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08000"/>
            <a:ext cx="4629150" cy="798616"/>
          </a:xfrm>
        </p:spPr>
        <p:txBody>
          <a:bodyPr/>
          <a:lstStyle/>
          <a:p>
            <a:r>
              <a:rPr lang="en-US" dirty="0"/>
              <a:t>Miami Dade College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2235200"/>
            <a:ext cx="4629150" cy="6299200"/>
          </a:xfrm>
        </p:spPr>
        <p:txBody>
          <a:bodyPr>
            <a:normAutofit/>
          </a:bodyPr>
          <a:lstStyle/>
          <a:p>
            <a:pPr lvl="0" fontAlgn="base">
              <a:spcBef>
                <a:spcPts val="0"/>
              </a:spcBef>
              <a:buClrTx/>
              <a:buSzTx/>
            </a:pPr>
            <a:r>
              <a:rPr lang="en-US" sz="1400" b="0" dirty="0" smtClean="0">
                <a:solidFill>
                  <a:srgbClr val="FF388C"/>
                </a:solidFill>
              </a:rPr>
              <a:t>Location: </a:t>
            </a:r>
            <a:r>
              <a:rPr lang="fr-FR" sz="1400" b="0" dirty="0" smtClean="0">
                <a:solidFill>
                  <a:schemeClr val="tx1"/>
                </a:solidFill>
              </a:rPr>
              <a:t>300 </a:t>
            </a:r>
            <a:r>
              <a:rPr lang="fr-FR" sz="1400" b="0" dirty="0">
                <a:solidFill>
                  <a:schemeClr val="tx1"/>
                </a:solidFill>
              </a:rPr>
              <a:t>NE 2nd Avenue</a:t>
            </a:r>
          </a:p>
          <a:p>
            <a:pPr lvl="0" fontAlgn="base">
              <a:spcBef>
                <a:spcPts val="0"/>
              </a:spcBef>
              <a:buClrTx/>
              <a:buSzTx/>
            </a:pPr>
            <a:r>
              <a:rPr lang="fr-FR" sz="1400" b="0" dirty="0">
                <a:solidFill>
                  <a:schemeClr val="tx1"/>
                </a:solidFill>
              </a:rPr>
              <a:t>Miami, FL  </a:t>
            </a:r>
            <a:r>
              <a:rPr lang="fr-FR" sz="1400" b="0" dirty="0" smtClean="0">
                <a:solidFill>
                  <a:schemeClr val="tx1"/>
                </a:solidFill>
              </a:rPr>
              <a:t>33132</a:t>
            </a:r>
          </a:p>
          <a:p>
            <a:pPr lvl="0" fontAlgn="base">
              <a:spcBef>
                <a:spcPts val="0"/>
              </a:spcBef>
              <a:buClrTx/>
              <a:buSzTx/>
            </a:pPr>
            <a:r>
              <a:rPr lang="en-US" sz="1400" b="0" dirty="0" smtClean="0">
                <a:solidFill>
                  <a:prstClr val="black"/>
                </a:solidFill>
              </a:rPr>
              <a:t> </a:t>
            </a:r>
            <a:r>
              <a:rPr lang="en-US" sz="1400" b="0" dirty="0" smtClean="0">
                <a:solidFill>
                  <a:srgbClr val="FF388C"/>
                </a:solidFill>
              </a:rPr>
              <a:t>Website</a:t>
            </a:r>
            <a:r>
              <a:rPr lang="en-US" sz="1400" b="0" dirty="0">
                <a:solidFill>
                  <a:srgbClr val="FF388C"/>
                </a:solidFill>
              </a:rPr>
              <a:t>: </a:t>
            </a:r>
            <a:r>
              <a:rPr lang="en-US" sz="1400" b="0" dirty="0" smtClean="0">
                <a:hlinkClick r:id="rId2"/>
              </a:rPr>
              <a:t>www.mdc.edu/main</a:t>
            </a:r>
            <a:endParaRPr lang="en-US" sz="1400" b="0" dirty="0" smtClean="0"/>
          </a:p>
          <a:p>
            <a:pPr lvl="0" fontAlgn="base">
              <a:spcBef>
                <a:spcPts val="0"/>
              </a:spcBef>
              <a:buClrTx/>
              <a:buSzTx/>
            </a:pPr>
            <a:r>
              <a:rPr lang="en-US" sz="1400" b="0" dirty="0" smtClean="0">
                <a:solidFill>
                  <a:srgbClr val="FF388C"/>
                </a:solidFill>
              </a:rPr>
              <a:t>Application </a:t>
            </a:r>
            <a:r>
              <a:rPr lang="en-US" sz="1400" b="0" dirty="0">
                <a:solidFill>
                  <a:srgbClr val="FF388C"/>
                </a:solidFill>
              </a:rPr>
              <a:t>deadline: </a:t>
            </a:r>
            <a:r>
              <a:rPr lang="en-US" sz="1400" b="0" dirty="0">
                <a:solidFill>
                  <a:prstClr val="black"/>
                </a:solidFill>
              </a:rPr>
              <a:t>No Regular Application Deadline</a:t>
            </a:r>
            <a:endParaRPr lang="en-US" sz="1400" b="0" dirty="0">
              <a:solidFill>
                <a:srgbClr val="FF388C"/>
              </a:solidFill>
            </a:endParaRP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>
                <a:solidFill>
                  <a:srgbClr val="FF388C"/>
                </a:solidFill>
              </a:rPr>
              <a:t>Degrees offered: </a:t>
            </a:r>
            <a:r>
              <a:rPr lang="en-US" sz="1400" b="0" dirty="0">
                <a:solidFill>
                  <a:prstClr val="black"/>
                </a:solidFill>
              </a:rPr>
              <a:t>Certificate</a:t>
            </a:r>
            <a:r>
              <a:rPr lang="en-US" sz="1400" b="0" dirty="0" smtClean="0">
                <a:solidFill>
                  <a:prstClr val="black"/>
                </a:solidFill>
              </a:rPr>
              <a:t>, </a:t>
            </a:r>
            <a:r>
              <a:rPr lang="en-US" sz="1400" b="0" dirty="0">
                <a:solidFill>
                  <a:prstClr val="black"/>
                </a:solidFill>
              </a:rPr>
              <a:t>Associate, Bachelor's</a:t>
            </a:r>
            <a:endParaRPr lang="en-US" sz="1400" b="0" dirty="0">
              <a:solidFill>
                <a:srgbClr val="FF388C"/>
              </a:solidFill>
            </a:endParaRP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>
                <a:solidFill>
                  <a:srgbClr val="FF388C"/>
                </a:solidFill>
              </a:rPr>
              <a:t>My degree: </a:t>
            </a:r>
            <a:r>
              <a:rPr lang="en-US" sz="1400" b="0" dirty="0">
                <a:solidFill>
                  <a:prstClr val="black"/>
                </a:solidFill>
              </a:rPr>
              <a:t>Associates of Dental assistance.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>
                <a:solidFill>
                  <a:srgbClr val="FF388C"/>
                </a:solidFill>
              </a:rPr>
              <a:t>Student Facility Ratio: </a:t>
            </a:r>
            <a:r>
              <a:rPr lang="en-US" sz="1400" b="0" dirty="0" smtClean="0">
                <a:solidFill>
                  <a:prstClr val="black"/>
                </a:solidFill>
              </a:rPr>
              <a:t>30:1</a:t>
            </a:r>
            <a:endParaRPr lang="en-US" sz="1400" b="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>
                <a:solidFill>
                  <a:srgbClr val="FF388C"/>
                </a:solidFill>
              </a:rPr>
              <a:t>Total undergrad student enrollment: </a:t>
            </a:r>
            <a:r>
              <a:rPr lang="en-US" sz="1400" b="0" dirty="0">
                <a:solidFill>
                  <a:schemeClr val="tx1"/>
                </a:solidFill>
              </a:rPr>
              <a:t>66,701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 smtClean="0">
                <a:solidFill>
                  <a:srgbClr val="FF388C"/>
                </a:solidFill>
              </a:rPr>
              <a:t>Type </a:t>
            </a:r>
            <a:r>
              <a:rPr lang="en-US" sz="1400" b="0" dirty="0">
                <a:solidFill>
                  <a:srgbClr val="FF388C"/>
                </a:solidFill>
              </a:rPr>
              <a:t>of College: </a:t>
            </a:r>
            <a:r>
              <a:rPr lang="en-US" sz="1400" b="0" dirty="0">
                <a:solidFill>
                  <a:prstClr val="black"/>
                </a:solidFill>
              </a:rPr>
              <a:t>Large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>
                <a:solidFill>
                  <a:srgbClr val="FF388C"/>
                </a:solidFill>
              </a:rPr>
              <a:t>On Campus Housing Facilities and Housing Policy: </a:t>
            </a:r>
            <a:r>
              <a:rPr lang="en-US" sz="1400" b="0" dirty="0">
                <a:solidFill>
                  <a:prstClr val="black"/>
                </a:solidFill>
              </a:rPr>
              <a:t>N/A</a:t>
            </a:r>
            <a:r>
              <a:rPr lang="en-US" sz="1400" b="0" dirty="0">
                <a:solidFill>
                  <a:srgbClr val="FF388C"/>
                </a:solidFill>
              </a:rPr>
              <a:t> 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>
                <a:solidFill>
                  <a:srgbClr val="FF388C"/>
                </a:solidFill>
              </a:rPr>
              <a:t>Types of Activities on campus: </a:t>
            </a:r>
            <a:r>
              <a:rPr lang="en-US" sz="1400" b="0" dirty="0">
                <a:solidFill>
                  <a:prstClr val="black"/>
                </a:solidFill>
              </a:rPr>
              <a:t>Musical , Performance.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>
                <a:solidFill>
                  <a:srgbClr val="FF388C"/>
                </a:solidFill>
              </a:rPr>
              <a:t>Greek Life? </a:t>
            </a:r>
            <a:r>
              <a:rPr lang="en-US" sz="1400" b="0" dirty="0">
                <a:solidFill>
                  <a:prstClr val="black"/>
                </a:solidFill>
              </a:rPr>
              <a:t>No.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>
                <a:solidFill>
                  <a:srgbClr val="FF388C"/>
                </a:solidFill>
              </a:rPr>
              <a:t>Athletics: </a:t>
            </a:r>
            <a:r>
              <a:rPr lang="en-US" sz="1400" b="0" dirty="0" smtClean="0">
                <a:solidFill>
                  <a:prstClr val="black"/>
                </a:solidFill>
              </a:rPr>
              <a:t>Baseball, </a:t>
            </a:r>
            <a:r>
              <a:rPr lang="en-US" sz="1400" b="0" dirty="0">
                <a:solidFill>
                  <a:prstClr val="black"/>
                </a:solidFill>
              </a:rPr>
              <a:t>basketball, volleyball, </a:t>
            </a:r>
            <a:r>
              <a:rPr lang="en-US" sz="1400" b="0" dirty="0" smtClean="0">
                <a:solidFill>
                  <a:prstClr val="black"/>
                </a:solidFill>
              </a:rPr>
              <a:t> </a:t>
            </a:r>
            <a:r>
              <a:rPr lang="en-US" sz="1400" b="0" dirty="0">
                <a:solidFill>
                  <a:prstClr val="black"/>
                </a:solidFill>
              </a:rPr>
              <a:t>etc.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en-US" sz="1400" b="0" dirty="0">
                <a:solidFill>
                  <a:srgbClr val="FF388C"/>
                </a:solidFill>
              </a:rPr>
              <a:t>Application requirements: </a:t>
            </a:r>
            <a:r>
              <a:rPr lang="en-US" sz="1400" b="0" dirty="0">
                <a:solidFill>
                  <a:prstClr val="black"/>
                </a:solidFill>
              </a:rPr>
              <a:t>Op</a:t>
            </a:r>
            <a:r>
              <a:rPr lang="en-US" b="0" dirty="0">
                <a:solidFill>
                  <a:prstClr val="black"/>
                </a:solidFill>
              </a:rPr>
              <a:t>en admission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09601" y="-15240"/>
            <a:ext cx="53693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Payment info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19839"/>
              </p:ext>
            </p:extLst>
          </p:nvPr>
        </p:nvGraphicFramePr>
        <p:xfrm>
          <a:off x="228600" y="1867509"/>
          <a:ext cx="5791199" cy="7124093"/>
        </p:xfrm>
        <a:graphic>
          <a:graphicData uri="http://schemas.openxmlformats.org/drawingml/2006/table">
            <a:tbl>
              <a:tblPr/>
              <a:tblGrid>
                <a:gridCol w="2421773"/>
                <a:gridCol w="1123142"/>
                <a:gridCol w="1123142"/>
                <a:gridCol w="1123142"/>
              </a:tblGrid>
              <a:tr h="12916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dirty="0" smtClean="0">
                          <a:effectLst/>
                          <a:latin typeface="museoFive"/>
                        </a:rPr>
                        <a:t>Payments:</a:t>
                      </a:r>
                      <a:endParaRPr lang="en-US" sz="1400" b="0" i="0" dirty="0">
                        <a:effectLst/>
                        <a:latin typeface="museoFive"/>
                      </a:endParaRPr>
                    </a:p>
                  </a:txBody>
                  <a:tcPr marL="71438" marR="142875" marT="76200" marB="127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dirty="0" smtClean="0">
                          <a:effectLst/>
                          <a:latin typeface="museoFive"/>
                        </a:rPr>
                        <a:t>On</a:t>
                      </a:r>
                      <a:r>
                        <a:rPr lang="en-US" sz="1400" b="0" i="0" baseline="0" dirty="0" smtClean="0">
                          <a:effectLst/>
                          <a:latin typeface="museoFive"/>
                        </a:rPr>
                        <a:t> </a:t>
                      </a:r>
                      <a:r>
                        <a:rPr lang="en-US" sz="1400" b="0" i="0" dirty="0" smtClean="0">
                          <a:effectLst/>
                          <a:latin typeface="museoFive"/>
                        </a:rPr>
                        <a:t>Campus</a:t>
                      </a:r>
                      <a:endParaRPr lang="en-US" sz="1400" b="0" i="0" dirty="0">
                        <a:effectLst/>
                        <a:latin typeface="museoFive"/>
                      </a:endParaRPr>
                    </a:p>
                  </a:txBody>
                  <a:tcPr marL="71438" marR="142875" marT="76200" marB="127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dirty="0" smtClean="0">
                          <a:effectLst/>
                          <a:latin typeface="museoFive"/>
                        </a:rPr>
                        <a:t>Off</a:t>
                      </a:r>
                      <a:r>
                        <a:rPr lang="en-US" sz="1400" b="0" i="0" baseline="0" dirty="0" smtClean="0">
                          <a:effectLst/>
                          <a:latin typeface="museoFive"/>
                        </a:rPr>
                        <a:t> campus</a:t>
                      </a:r>
                      <a:endParaRPr lang="en-US" sz="1400" b="0" i="0" dirty="0">
                        <a:effectLst/>
                        <a:latin typeface="museoFive"/>
                      </a:endParaRPr>
                    </a:p>
                  </a:txBody>
                  <a:tcPr marL="71438" marR="142875" marT="76200" marB="127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At home</a:t>
                      </a:r>
                      <a:endParaRPr lang="en-US" sz="1400" dirty="0"/>
                    </a:p>
                  </a:txBody>
                  <a:tcPr marL="68580" marR="68580" marT="60960" marB="60960">
                    <a:lnL>
                      <a:noFill/>
                    </a:lnL>
                  </a:tcPr>
                </a:tc>
              </a:tr>
              <a:tr h="70633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effectLst/>
                          <a:latin typeface="arial"/>
                        </a:rPr>
                        <a:t>Tuition and fees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$3,276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$3,276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$3,276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97881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effectLst/>
                          <a:latin typeface="arial"/>
                        </a:rPr>
                        <a:t>Room and board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--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$16,632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$3,264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97881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effectLst/>
                          <a:latin typeface="arial"/>
                        </a:rPr>
                        <a:t>Books and supplies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$1,800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$1,800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$1,800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134207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effectLst/>
                          <a:latin typeface="arial"/>
                        </a:rPr>
                        <a:t>Estimated personal expenses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--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$2,400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$2,400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97881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effectLst/>
                          <a:latin typeface="arial"/>
                        </a:rPr>
                        <a:t>Transportation expenses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--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>
                          <a:effectLst/>
                          <a:latin typeface="inherit"/>
                        </a:rPr>
                        <a:t>$4,551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dirty="0">
                          <a:effectLst/>
                          <a:latin typeface="inherit"/>
                        </a:rPr>
                        <a:t>$4,551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84762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1" dirty="0">
                          <a:effectLst/>
                          <a:latin typeface="inherit"/>
                        </a:rPr>
                        <a:t>Estimated Total</a:t>
                      </a:r>
                    </a:p>
                  </a:txBody>
                  <a:tcPr marL="71438" marR="71438" marT="127000" marB="127000" anchor="ctr">
                    <a:lnL>
                      <a:noFill/>
                    </a:lnL>
                    <a:lnR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>
                          <a:effectLst/>
                          <a:latin typeface="inherit"/>
                        </a:rPr>
                        <a:t>$5,076</a:t>
                      </a:r>
                      <a:endParaRPr lang="en-US" sz="1400" b="1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D5D4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>
                          <a:effectLst/>
                          <a:latin typeface="inherit"/>
                        </a:rPr>
                        <a:t>$28,659</a:t>
                      </a:r>
                      <a:endParaRPr lang="en-US" sz="1400" b="1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dirty="0">
                          <a:effectLst/>
                          <a:latin typeface="inherit"/>
                        </a:rPr>
                        <a:t>$15,291</a:t>
                      </a:r>
                      <a:endParaRPr lang="en-US" sz="1400" b="1" dirty="0">
                        <a:effectLst/>
                        <a:latin typeface="arial"/>
                      </a:endParaRPr>
                    </a:p>
                  </a:txBody>
                  <a:tcPr marL="68580" marR="71438" marT="60960" marB="6096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" descr="C:\Users\scstudents\AppData\Local\Microsoft\Windows\Temporary Internet Files\Content.IE5\L7CKCAAL\MC9003889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590"/>
            <a:ext cx="1489710" cy="188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749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331</Words>
  <Application>Microsoft Office PowerPoint</Application>
  <PresentationFormat>On-screen Show (4:3)</PresentationFormat>
  <Paragraphs>126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Palm beach state college</vt:lpstr>
      <vt:lpstr>PowerPoint Presentation</vt:lpstr>
      <vt:lpstr>PowerPoint Presentation</vt:lpstr>
      <vt:lpstr>PowerPoint Presentation</vt:lpstr>
      <vt:lpstr>Miami Dade College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Palm beach state college</dc:title>
  <dc:creator>SC Students</dc:creator>
  <cp:lastModifiedBy>SC Students</cp:lastModifiedBy>
  <cp:revision>11</cp:revision>
  <dcterms:created xsi:type="dcterms:W3CDTF">2013-04-22T19:35:31Z</dcterms:created>
  <dcterms:modified xsi:type="dcterms:W3CDTF">2013-04-29T20:08:10Z</dcterms:modified>
</cp:coreProperties>
</file>